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Nunito" charset="-52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Source Code Pro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dc83c57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dc83c57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dab635104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6dab635104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dab635104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dab635104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6dab63510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6dab63510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dab63510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dab63510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6dab635104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6dab635104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dc83c579f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6dc83c579f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dab63510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dab63510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dab63510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6dab63510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dc83c579f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dc83c579f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dab63510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dab63510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dab63510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dab63510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dab63510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dab63510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dab635104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dab635104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311700" y="932375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 dirty="0"/>
              <a:t>Международный день памяти </a:t>
            </a:r>
            <a:r>
              <a:rPr lang="ru" sz="6000" dirty="0" smtClean="0"/>
              <a:t>Жертв Холокоста</a:t>
            </a:r>
            <a:r>
              <a:rPr lang="ru" dirty="0" smtClean="0"/>
              <a:t> </a:t>
            </a:r>
            <a:endParaRPr dirty="0"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/>
          <p:nvPr/>
        </p:nvSpPr>
        <p:spPr>
          <a:xfrm>
            <a:off x="493986" y="0"/>
            <a:ext cx="4494900" cy="48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41B47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41B47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41B47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741B47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 часе езды от Кракова находится ужасающее </a:t>
            </a:r>
            <a:endParaRPr sz="1600">
              <a:solidFill>
                <a:srgbClr val="741B47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741B47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место, которое служит хорошим уроком и напоминанием для потомков — лагерь смерти Аушвиц . Если быть точным, то лагерь был не один, а их было три. Около города Освенцим, который был переименован немцами в Аушвиц , в 60 километрах от Кракова, 20 мая 1940 года был основан одноименный концентрационный лагерь. Хроника. Освенцим Новых заключенных при входе в лагерь встречала вывеска на немецком: Arbeit Macht Frei — труд делает свободным, что, конечно, было ложью. Освободиться из лагеря можно было только одним путем — </a:t>
            </a:r>
            <a:r>
              <a:rPr lang="ru" sz="1600" dirty="0" smtClean="0">
                <a:solidFill>
                  <a:srgbClr val="741B47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умереть.</a:t>
            </a:r>
            <a:endParaRPr sz="1600">
              <a:solidFill>
                <a:srgbClr val="741B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2360475" y="136525"/>
            <a:ext cx="56328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rgbClr val="4C1130"/>
                </a:solidFill>
              </a:rPr>
              <a:t>О С В Е Ц И М </a:t>
            </a:r>
            <a:endParaRPr sz="4800">
              <a:solidFill>
                <a:srgbClr val="4C1130"/>
              </a:solidFill>
            </a:endParaRPr>
          </a:p>
        </p:txBody>
      </p:sp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825" y="1026263"/>
            <a:ext cx="2913450" cy="213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8750" y="3281750"/>
            <a:ext cx="2778524" cy="173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 txBox="1"/>
          <p:nvPr/>
        </p:nvSpPr>
        <p:spPr>
          <a:xfrm>
            <a:off x="197625" y="395275"/>
            <a:ext cx="8024100" cy="41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800"/>
              <a:buFont typeface="Times New Roman"/>
              <a:buChar char="●"/>
            </a:pPr>
            <a:r>
              <a:rPr lang="ru" sz="1800" dirty="0">
                <a:solidFill>
                  <a:srgbClr val="741B47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Поезда с евреями со всей окупированной нацистами Европы прибывали на станцию Биркенау , и там проходила сортировка, осмотр евреев врачом СС. Все, кто казались ему не подходящими для работы, отправлялись на смерть в тот же день. Он просто стоял и показывал пальцем, кому умирать, а кому работать в лагере. Но конец для всех был одинаков — смерть. Как только человек становился недееспособным, его тут же отправляли в газовую камеру.</a:t>
            </a:r>
            <a:endParaRPr sz="1800">
              <a:solidFill>
                <a:srgbClr val="741B47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41B47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800"/>
              <a:buFont typeface="Times New Roman"/>
              <a:buChar char="●"/>
            </a:pPr>
            <a:r>
              <a:rPr lang="ru" sz="1800" dirty="0">
                <a:solidFill>
                  <a:srgbClr val="741B47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Других евреев заставляли собирать со своих убитых в газовых камерах собратьев все ценные вещи, вырывали золотые коронки, состригали с женщин волосы, снимали украшения, часы, очки. Все это шло для целей СС.</a:t>
            </a:r>
            <a:endParaRPr sz="1800">
              <a:solidFill>
                <a:srgbClr val="741B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/>
          <p:nvPr/>
        </p:nvSpPr>
        <p:spPr>
          <a:xfrm>
            <a:off x="421050" y="318625"/>
            <a:ext cx="3209100" cy="42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400"/>
              <a:buFont typeface="Times New Roman"/>
              <a:buChar char="●"/>
            </a:pPr>
            <a:r>
              <a:rPr lang="ru" sz="2400" dirty="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 января 1945г.солдаты Красной Армии освободили </a:t>
            </a:r>
            <a:r>
              <a:rPr lang="ru" sz="2400" dirty="0" smtClean="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узников </a:t>
            </a:r>
            <a:r>
              <a:rPr lang="ru" sz="2400" dirty="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Освинцима </a:t>
            </a:r>
            <a:endParaRPr sz="2400">
              <a:solidFill>
                <a:srgbClr val="134F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34F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400"/>
              <a:buFont typeface="Times New Roman"/>
              <a:buChar char="●"/>
            </a:pPr>
            <a:r>
              <a:rPr lang="ru" sz="2400" dirty="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Эту дату принято считать освобождением от холокоста </a:t>
            </a:r>
            <a:endParaRPr sz="2400">
              <a:solidFill>
                <a:srgbClr val="134F5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4975" y="1043450"/>
            <a:ext cx="4230549" cy="305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/>
          <p:nvPr/>
        </p:nvSpPr>
        <p:spPr>
          <a:xfrm>
            <a:off x="307250" y="295875"/>
            <a:ext cx="8284200" cy="5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A61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Памятники посвященные жертвам холокоста</a:t>
            </a:r>
            <a:r>
              <a:rPr lang="ru" sz="2400">
                <a:solidFill>
                  <a:srgbClr val="A61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solidFill>
                <a:srgbClr val="A61C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25" y="1092425"/>
            <a:ext cx="3233574" cy="265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1175" y="989950"/>
            <a:ext cx="4688926" cy="35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/>
          <p:nvPr/>
        </p:nvSpPr>
        <p:spPr>
          <a:xfrm>
            <a:off x="658800" y="474325"/>
            <a:ext cx="7668300" cy="39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"Память о Холокосте необходима, чтобы наши дети никогда не были жертвами, палачами или равнодушными наблюдателями." </a:t>
            </a:r>
            <a:endParaRPr sz="4000">
              <a:solidFill>
                <a:srgbClr val="444444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rgbClr val="444444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И. Бауэр 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/>
        </p:nvSpPr>
        <p:spPr>
          <a:xfrm>
            <a:off x="487500" y="798175"/>
            <a:ext cx="8063400" cy="40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 smtClean="0">
                <a:solidFill>
                  <a:srgbClr val="98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Холоко́ст – </a:t>
            </a:r>
            <a:r>
              <a:rPr lang="ru" sz="2400" dirty="0" smtClean="0">
                <a:solidFill>
                  <a:srgbClr val="66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«всесожжение</a:t>
            </a:r>
            <a:r>
              <a:rPr lang="ru" sz="2400" dirty="0">
                <a:solidFill>
                  <a:srgbClr val="66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» в узком </a:t>
            </a:r>
            <a:r>
              <a:rPr lang="ru" sz="2400" dirty="0" smtClean="0">
                <a:solidFill>
                  <a:srgbClr val="66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смысле – преследование </a:t>
            </a:r>
            <a:r>
              <a:rPr lang="ru" sz="2400" dirty="0">
                <a:solidFill>
                  <a:srgbClr val="66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 массовое уничтожение евреев во время Второй мировой войны , а также других представителей различных этнических и социальных групп ( цыган </a:t>
            </a:r>
            <a:r>
              <a:rPr lang="ru" sz="2400" dirty="0" smtClean="0">
                <a:solidFill>
                  <a:srgbClr val="66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масонов </a:t>
            </a:r>
            <a:r>
              <a:rPr lang="ru" sz="2400" dirty="0">
                <a:solidFill>
                  <a:srgbClr val="66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безнадёжно больных ) ПОЛИТИКА ГЕНОЦИДА</a:t>
            </a:r>
            <a:endParaRPr sz="2400">
              <a:solidFill>
                <a:srgbClr val="66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66000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6275" y="2810725"/>
            <a:ext cx="3312975" cy="229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2100" y="119325"/>
            <a:ext cx="2691423" cy="2691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5"/>
          <p:cNvSpPr txBox="1"/>
          <p:nvPr/>
        </p:nvSpPr>
        <p:spPr>
          <a:xfrm>
            <a:off x="2935900" y="2810725"/>
            <a:ext cx="6554400" cy="7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159300" y="204825"/>
            <a:ext cx="4412700" cy="4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dirty="0">
                <a:solidFill>
                  <a:srgbClr val="351C7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Жертвы Холокоста</a:t>
            </a:r>
            <a:endParaRPr sz="3000" b="1">
              <a:solidFill>
                <a:srgbClr val="351C7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83838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383838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600" dirty="0">
                <a:solidFill>
                  <a:srgbClr val="1C4587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Шоа – катастрофа еврейского народа Шоа (ивр. — бедствие, катастрофа) — термин, употребляемый евреями на иврите и реже на некоторых других языках для обозначения политики немецких нацистов по планомерному уничтожению еврейского этноса. Преднамеренная попытка полного истребления целой нации, включая мужчин, женщин и детей, приведшая к уничтожению 60 % евреев Европы и около трети еврейского населения мира. Кроме того, были уничтожены также от четверти до трети цыганского народа, подвергались тотальному истреблению также чернокожие граждане Германии, душевнобольные и нетрудоспособные погибли около 3 миллионов советских военнопленных.</a:t>
            </a:r>
            <a:endParaRPr sz="16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6"/>
          <p:cNvPicPr preferRelativeResize="0"/>
          <p:nvPr/>
        </p:nvPicPr>
        <p:blipFill rotWithShape="1">
          <a:blip r:embed="rId3">
            <a:alphaModFix/>
          </a:blip>
          <a:srcRect t="6960" b="6037"/>
          <a:stretch/>
        </p:blipFill>
        <p:spPr>
          <a:xfrm>
            <a:off x="1376900" y="534850"/>
            <a:ext cx="5123325" cy="278794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6"/>
          <p:cNvSpPr txBox="1"/>
          <p:nvPr/>
        </p:nvSpPr>
        <p:spPr>
          <a:xfrm>
            <a:off x="1718275" y="4335550"/>
            <a:ext cx="56100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800"/>
              <a:buFont typeface="Times New Roman"/>
              <a:buChar char="●"/>
            </a:pPr>
            <a:r>
              <a:rPr lang="ru" sz="1800" dirty="0">
                <a:solidFill>
                  <a:srgbClr val="741B47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 миллионов ни в чем не повинных людей: детей, стариков, женщин!</a:t>
            </a:r>
            <a:endParaRPr sz="1800">
              <a:solidFill>
                <a:srgbClr val="741B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16"/>
          <p:cNvSpPr txBox="1"/>
          <p:nvPr/>
        </p:nvSpPr>
        <p:spPr>
          <a:xfrm>
            <a:off x="216200" y="3470700"/>
            <a:ext cx="27198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Font typeface="Times New Roman"/>
              <a:buChar char="●"/>
            </a:pPr>
            <a:r>
              <a:rPr lang="ru" sz="1600" dirty="0">
                <a:solidFill>
                  <a:srgbClr val="CC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60% европейского еврейства</a:t>
            </a:r>
            <a:endParaRPr sz="1600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p16"/>
          <p:cNvSpPr txBox="1"/>
          <p:nvPr/>
        </p:nvSpPr>
        <p:spPr>
          <a:xfrm>
            <a:off x="6702500" y="807950"/>
            <a:ext cx="23214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1600"/>
              <a:buFont typeface="Times New Roman"/>
              <a:buChar char="●"/>
            </a:pPr>
            <a:r>
              <a:rPr lang="ru" sz="1600" dirty="0">
                <a:solidFill>
                  <a:srgbClr val="5B0F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1/3 еврейского населения мира</a:t>
            </a:r>
            <a:endParaRPr sz="160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6645525" y="1990700"/>
            <a:ext cx="22191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1600"/>
              <a:buFont typeface="Times New Roman"/>
              <a:buChar char="●"/>
            </a:pPr>
            <a:r>
              <a:rPr lang="ru" sz="1600" dirty="0">
                <a:solidFill>
                  <a:srgbClr val="383838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¼ цыганского народа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16"/>
          <p:cNvSpPr txBox="1"/>
          <p:nvPr/>
        </p:nvSpPr>
        <p:spPr>
          <a:xfrm>
            <a:off x="6839025" y="2953850"/>
            <a:ext cx="18321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1400"/>
              <a:buChar char="●"/>
            </a:pPr>
            <a:r>
              <a:rPr lang="ru" sz="1600" dirty="0">
                <a:solidFill>
                  <a:srgbClr val="134F5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10% поляков</a:t>
            </a:r>
            <a:r>
              <a:rPr lang="ru" dirty="0">
                <a:solidFill>
                  <a:srgbClr val="383838"/>
                </a:solidFill>
                <a:highlight>
                  <a:srgbClr val="FFFFFF"/>
                </a:highlight>
              </a:rPr>
              <a:t>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3" name="Google Shape;153;p16"/>
          <p:cNvSpPr txBox="1"/>
          <p:nvPr/>
        </p:nvSpPr>
        <p:spPr>
          <a:xfrm>
            <a:off x="3413825" y="3603902"/>
            <a:ext cx="36756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600"/>
              <a:buFont typeface="Times New Roman"/>
              <a:buChar char="●"/>
            </a:pPr>
            <a:r>
              <a:rPr lang="ru" sz="1600" dirty="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 миллиона советских военнопленных</a:t>
            </a:r>
            <a:endParaRPr sz="16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/>
          <p:nvPr/>
        </p:nvSpPr>
        <p:spPr>
          <a:xfrm>
            <a:off x="720000" y="568975"/>
            <a:ext cx="7704000" cy="3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dirty="0">
                <a:solidFill>
                  <a:srgbClr val="38761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Отличительные черты Холокоста</a:t>
            </a:r>
            <a:endParaRPr sz="3000" b="1">
              <a:solidFill>
                <a:srgbClr val="38761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AutoNum type="arabicPeriod"/>
            </a:pPr>
            <a:r>
              <a:rPr lang="ru" sz="1800" dirty="0" smtClean="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Тотальное истребление душевнобольных и нетрудоспособных; </a:t>
            </a:r>
            <a:endParaRPr sz="18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AutoNum type="arabicPeriod"/>
            </a:pPr>
            <a:r>
              <a:rPr lang="ru" sz="1800" dirty="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Разработка систем и способов массового уничтожения людей при постоянном их совершенствовании (многочисленные списки потенциальных жертв, лагеря смерти и т. д.). </a:t>
            </a:r>
            <a:endParaRPr sz="18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AutoNum type="arabicPeriod"/>
            </a:pPr>
            <a:r>
              <a:rPr lang="ru" sz="1800" dirty="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Грандиозные, межнациональные масштабы истребления людей вплоть до перехода военных действий на территорию Германии и её последующей капитуляции в мае 1945 года . </a:t>
            </a:r>
            <a:endParaRPr sz="1800">
              <a:solidFill>
                <a:srgbClr val="274E1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Font typeface="Times New Roman"/>
              <a:buAutoNum type="arabicPeriod"/>
            </a:pPr>
            <a:r>
              <a:rPr lang="ru" sz="1800" dirty="0">
                <a:solidFill>
                  <a:srgbClr val="274E1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Жестокие и часто приводящие к смерти антигуманные медицинские эксперименты нацистов над жертвами Холокоста.</a:t>
            </a:r>
            <a:endParaRPr sz="18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350" y="0"/>
            <a:ext cx="7032499" cy="503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 txBox="1"/>
          <p:nvPr/>
        </p:nvSpPr>
        <p:spPr>
          <a:xfrm>
            <a:off x="557600" y="466550"/>
            <a:ext cx="8090700" cy="3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20124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 ранним послевоенным оценкам, для использования рабского труда, изоляции, наказания и уничтожения евреев и других групп населения, считавшихся «неполноценными», нацисты создали около</a:t>
            </a:r>
            <a:r>
              <a:rPr lang="ru" sz="3000" dirty="0">
                <a:solidFill>
                  <a:srgbClr val="20124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7 000 лагерей</a:t>
            </a:r>
            <a:r>
              <a:rPr lang="ru" sz="2400" dirty="0">
                <a:solidFill>
                  <a:srgbClr val="20124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и гетто.</a:t>
            </a:r>
            <a:endParaRPr sz="2400">
              <a:solidFill>
                <a:srgbClr val="20124D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15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15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dk2"/>
                </a:solidFill>
                <a:highlight>
                  <a:srgbClr val="FFFFFF"/>
                </a:highlight>
              </a:rPr>
              <a:t> (</a:t>
            </a:r>
            <a:r>
              <a:rPr lang="ru" sz="1800" dirty="0">
                <a:highlight>
                  <a:srgbClr val="FFFFFF"/>
                </a:highlight>
              </a:rPr>
              <a:t> ГЕТТО - от итал . «новая литейная») — районы крупных городов, где проживают этнические меньшинства, добровольно либо принудительно).</a:t>
            </a:r>
            <a:endParaRPr sz="180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150" b="1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/>
          <p:nvPr/>
        </p:nvSpPr>
        <p:spPr>
          <a:xfrm>
            <a:off x="284475" y="990000"/>
            <a:ext cx="4233000" cy="4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rgbClr val="66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Он был одним из первых и главных концлагерей на территории Германии. Был создан в марте 1933 года на окраине города Дахау, вблизи Мюнхена, а точнее в 17 км северо-западнее Мюнхена. Лагерь имел 123 различных филиала и внешние команды. Площадь территории равнялась 235 гектарам. В лагере проводились медицинские эксперименты над узниками. Им подверглось около 1100 человек</a:t>
            </a:r>
            <a:r>
              <a:rPr lang="ru" sz="1800" dirty="0" smtClean="0">
                <a:solidFill>
                  <a:srgbClr val="66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>
              <a:solidFill>
                <a:srgbClr val="66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1024150" y="0"/>
            <a:ext cx="54051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 dirty="0">
                <a:solidFill>
                  <a:srgbClr val="990000"/>
                </a:solidFill>
                <a:highlight>
                  <a:srgbClr val="FFFFFF"/>
                </a:highlight>
              </a:rPr>
              <a:t>Д А Х А У</a:t>
            </a:r>
            <a:endParaRPr sz="6000">
              <a:solidFill>
                <a:srgbClr val="99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75" name="Google Shape;17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5325" y="3031375"/>
            <a:ext cx="3485450" cy="195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3000" y="819300"/>
            <a:ext cx="3113649" cy="2075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/>
          <p:nvPr/>
        </p:nvSpPr>
        <p:spPr>
          <a:xfrm>
            <a:off x="764200" y="395275"/>
            <a:ext cx="7773600" cy="37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000"/>
              <a:buFont typeface="Times New Roman"/>
              <a:buChar char="●"/>
            </a:pPr>
            <a:r>
              <a:rPr lang="ru" sz="3000" dirty="0">
                <a:solidFill>
                  <a:srgbClr val="99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 всё время существования концентрационного лагеря Дахау через него прошло около 250 тысяч человек из 24 стран. Из них 70 тысяч погибло. Среди замученных оказалось 12 тысяч совестких военнопленных. В момент освобождения в лагере находилось 30 тысяч узников.</a:t>
            </a:r>
            <a:endParaRPr sz="3000">
              <a:solidFill>
                <a:srgbClr val="99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689</Words>
  <Application>Microsoft Office PowerPoint</Application>
  <PresentationFormat>Экран (16:9)</PresentationFormat>
  <Paragraphs>45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Nunito</vt:lpstr>
      <vt:lpstr>Calibri</vt:lpstr>
      <vt:lpstr>Times New Roman</vt:lpstr>
      <vt:lpstr>Source Code Pro</vt:lpstr>
      <vt:lpstr>Shift</vt:lpstr>
      <vt:lpstr>Международный день памяти Жертв Холокоста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день памяти жертвам холокоста </dc:title>
  <cp:lastModifiedBy>Анастасия</cp:lastModifiedBy>
  <cp:revision>2</cp:revision>
  <dcterms:modified xsi:type="dcterms:W3CDTF">2020-04-30T13:54:43Z</dcterms:modified>
</cp:coreProperties>
</file>